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1"/>
    <p:sldMasterId id="2147483662" r:id="rId2"/>
    <p:sldMasterId id="2147483688" r:id="rId3"/>
  </p:sldMasterIdLst>
  <p:notesMasterIdLst>
    <p:notesMasterId r:id="rId33"/>
  </p:notesMasterIdLst>
  <p:handoutMasterIdLst>
    <p:handoutMasterId r:id="rId34"/>
  </p:handoutMasterIdLst>
  <p:sldIdLst>
    <p:sldId id="326" r:id="rId4"/>
    <p:sldId id="380" r:id="rId5"/>
    <p:sldId id="419" r:id="rId6"/>
    <p:sldId id="420" r:id="rId7"/>
    <p:sldId id="421" r:id="rId8"/>
    <p:sldId id="423" r:id="rId9"/>
    <p:sldId id="422" r:id="rId10"/>
    <p:sldId id="426" r:id="rId11"/>
    <p:sldId id="424" r:id="rId12"/>
    <p:sldId id="431" r:id="rId13"/>
    <p:sldId id="432" r:id="rId14"/>
    <p:sldId id="433" r:id="rId15"/>
    <p:sldId id="434" r:id="rId16"/>
    <p:sldId id="435" r:id="rId17"/>
    <p:sldId id="436" r:id="rId18"/>
    <p:sldId id="438" r:id="rId19"/>
    <p:sldId id="450" r:id="rId20"/>
    <p:sldId id="439" r:id="rId21"/>
    <p:sldId id="406" r:id="rId22"/>
    <p:sldId id="409" r:id="rId23"/>
    <p:sldId id="440" r:id="rId24"/>
    <p:sldId id="451" r:id="rId25"/>
    <p:sldId id="456" r:id="rId26"/>
    <p:sldId id="445" r:id="rId27"/>
    <p:sldId id="452" r:id="rId28"/>
    <p:sldId id="446" r:id="rId29"/>
    <p:sldId id="447" r:id="rId30"/>
    <p:sldId id="448" r:id="rId31"/>
    <p:sldId id="449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85">
          <p15:clr>
            <a:srgbClr val="A4A3A4"/>
          </p15:clr>
        </p15:guide>
        <p15:guide id="2" orient="horz" pos="758">
          <p15:clr>
            <a:srgbClr val="A4A3A4"/>
          </p15:clr>
        </p15:guide>
        <p15:guide id="3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E5C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3" autoAdjust="0"/>
    <p:restoredTop sz="99834" autoAdjust="0"/>
  </p:normalViewPr>
  <p:slideViewPr>
    <p:cSldViewPr snapToGrid="0" snapToObjects="1">
      <p:cViewPr varScale="1">
        <p:scale>
          <a:sx n="179" d="100"/>
          <a:sy n="179" d="100"/>
        </p:scale>
        <p:origin x="1020" y="168"/>
      </p:cViewPr>
      <p:guideLst>
        <p:guide orient="horz" pos="1885"/>
        <p:guide orient="horz" pos="758"/>
        <p:guide pos="28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5BF4A-9CB1-5747-B319-707DA98CEC20}" type="datetime1">
              <a:rPr lang="en-US" smtClean="0"/>
              <a:pPr/>
              <a:t>7/6/2015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22459-1A81-CA4B-89BB-FCE38A3AE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030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C7567-D5EA-874F-8815-73DC5E77631E}" type="datetime1">
              <a:rPr lang="en-US" smtClean="0"/>
              <a:pPr/>
              <a:t>7/6/2015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C0E-7DBF-7C4A-B104-25FE08E3BB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234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16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gif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rgbClr val="1E5C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" y="-24487"/>
            <a:ext cx="9138586" cy="2515079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  <a:gd name="connsiteX0" fmla="*/ 2887 w 9170673"/>
              <a:gd name="connsiteY0" fmla="*/ 2375696 h 2508024"/>
              <a:gd name="connsiteX1" fmla="*/ 9170673 w 9170673"/>
              <a:gd name="connsiteY1" fmla="*/ 0 h 2508024"/>
              <a:gd name="connsiteX2" fmla="*/ 9169295 w 9170673"/>
              <a:gd name="connsiteY2" fmla="*/ 2508024 h 2508024"/>
              <a:gd name="connsiteX3" fmla="*/ 0 w 9170673"/>
              <a:gd name="connsiteY3" fmla="*/ 2457785 h 2508024"/>
              <a:gd name="connsiteX4" fmla="*/ 2887 w 9170673"/>
              <a:gd name="connsiteY4" fmla="*/ 2375696 h 2508024"/>
              <a:gd name="connsiteX0" fmla="*/ 0 w 9167786"/>
              <a:gd name="connsiteY0" fmla="*/ 2375696 h 2508024"/>
              <a:gd name="connsiteX1" fmla="*/ 9167786 w 9167786"/>
              <a:gd name="connsiteY1" fmla="*/ 0 h 2508024"/>
              <a:gd name="connsiteX2" fmla="*/ 9166408 w 9167786"/>
              <a:gd name="connsiteY2" fmla="*/ 2508024 h 2508024"/>
              <a:gd name="connsiteX3" fmla="*/ 4169 w 9167786"/>
              <a:gd name="connsiteY3" fmla="*/ 2500118 h 2508024"/>
              <a:gd name="connsiteX4" fmla="*/ 0 w 9167786"/>
              <a:gd name="connsiteY4" fmla="*/ 2375696 h 2508024"/>
              <a:gd name="connsiteX0" fmla="*/ 0 w 9166452"/>
              <a:gd name="connsiteY0" fmla="*/ 2375696 h 2508024"/>
              <a:gd name="connsiteX1" fmla="*/ 9061952 w 9166452"/>
              <a:gd name="connsiteY1" fmla="*/ 0 h 2508024"/>
              <a:gd name="connsiteX2" fmla="*/ 9166408 w 9166452"/>
              <a:gd name="connsiteY2" fmla="*/ 2508024 h 2508024"/>
              <a:gd name="connsiteX3" fmla="*/ 4169 w 9166452"/>
              <a:gd name="connsiteY3" fmla="*/ 2500118 h 2508024"/>
              <a:gd name="connsiteX4" fmla="*/ 0 w 9166452"/>
              <a:gd name="connsiteY4" fmla="*/ 2375696 h 2508024"/>
              <a:gd name="connsiteX0" fmla="*/ 0 w 9166808"/>
              <a:gd name="connsiteY0" fmla="*/ 2382751 h 2515079"/>
              <a:gd name="connsiteX1" fmla="*/ 9160729 w 9166808"/>
              <a:gd name="connsiteY1" fmla="*/ 0 h 2515079"/>
              <a:gd name="connsiteX2" fmla="*/ 9166408 w 9166808"/>
              <a:gd name="connsiteY2" fmla="*/ 2515079 h 2515079"/>
              <a:gd name="connsiteX3" fmla="*/ 4169 w 9166808"/>
              <a:gd name="connsiteY3" fmla="*/ 2507173 h 2515079"/>
              <a:gd name="connsiteX4" fmla="*/ 0 w 9166808"/>
              <a:gd name="connsiteY4" fmla="*/ 2382751 h 2515079"/>
              <a:gd name="connsiteX0" fmla="*/ 9943 w 9162640"/>
              <a:gd name="connsiteY0" fmla="*/ 2382751 h 2515079"/>
              <a:gd name="connsiteX1" fmla="*/ 9156561 w 9162640"/>
              <a:gd name="connsiteY1" fmla="*/ 0 h 2515079"/>
              <a:gd name="connsiteX2" fmla="*/ 9162240 w 9162640"/>
              <a:gd name="connsiteY2" fmla="*/ 2515079 h 2515079"/>
              <a:gd name="connsiteX3" fmla="*/ 1 w 9162640"/>
              <a:gd name="connsiteY3" fmla="*/ 2507173 h 2515079"/>
              <a:gd name="connsiteX4" fmla="*/ 9943 w 9162640"/>
              <a:gd name="connsiteY4" fmla="*/ 2382751 h 2515079"/>
              <a:gd name="connsiteX0" fmla="*/ 0 w 9152697"/>
              <a:gd name="connsiteY0" fmla="*/ 2382751 h 2515079"/>
              <a:gd name="connsiteX1" fmla="*/ 9146618 w 9152697"/>
              <a:gd name="connsiteY1" fmla="*/ 0 h 2515079"/>
              <a:gd name="connsiteX2" fmla="*/ 9152297 w 9152697"/>
              <a:gd name="connsiteY2" fmla="*/ 2515079 h 2515079"/>
              <a:gd name="connsiteX3" fmla="*/ 187614 w 9152697"/>
              <a:gd name="connsiteY3" fmla="*/ 2507173 h 2515079"/>
              <a:gd name="connsiteX4" fmla="*/ 0 w 9152697"/>
              <a:gd name="connsiteY4" fmla="*/ 2382751 h 2515079"/>
              <a:gd name="connsiteX0" fmla="*/ 0 w 9068030"/>
              <a:gd name="connsiteY0" fmla="*/ 2382751 h 2515079"/>
              <a:gd name="connsiteX1" fmla="*/ 9061951 w 9068030"/>
              <a:gd name="connsiteY1" fmla="*/ 0 h 2515079"/>
              <a:gd name="connsiteX2" fmla="*/ 9067630 w 9068030"/>
              <a:gd name="connsiteY2" fmla="*/ 2515079 h 2515079"/>
              <a:gd name="connsiteX3" fmla="*/ 102947 w 9068030"/>
              <a:gd name="connsiteY3" fmla="*/ 2507173 h 2515079"/>
              <a:gd name="connsiteX4" fmla="*/ 0 w 9068030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173503 w 9138586"/>
              <a:gd name="connsiteY3" fmla="*/ 2507173 h 2515079"/>
              <a:gd name="connsiteX4" fmla="*/ 0 w 9138586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4170 w 9138586"/>
              <a:gd name="connsiteY3" fmla="*/ 2507173 h 2515079"/>
              <a:gd name="connsiteX4" fmla="*/ 0 w 9138586"/>
              <a:gd name="connsiteY4" fmla="*/ 2382751 h 251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586" h="2515079">
                <a:moveTo>
                  <a:pt x="0" y="2382751"/>
                </a:moveTo>
                <a:cubicBezTo>
                  <a:pt x="20661" y="2379422"/>
                  <a:pt x="7306149" y="2502055"/>
                  <a:pt x="9132507" y="0"/>
                </a:cubicBezTo>
                <a:cubicBezTo>
                  <a:pt x="9129925" y="819774"/>
                  <a:pt x="9140768" y="1695305"/>
                  <a:pt x="9138186" y="2515079"/>
                </a:cubicBezTo>
                <a:lnTo>
                  <a:pt x="4170" y="2507173"/>
                </a:lnTo>
                <a:cubicBezTo>
                  <a:pt x="4169" y="2465011"/>
                  <a:pt x="1" y="2424913"/>
                  <a:pt x="0" y="238275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169"/>
            <a:ext cx="8229600" cy="772250"/>
          </a:xfrm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22"/>
            <a:ext cx="8229600" cy="1500187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0483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201988" y="3360605"/>
            <a:ext cx="5484812" cy="1224439"/>
          </a:xfrm>
        </p:spPr>
        <p:txBody>
          <a:bodyPr/>
          <a:lstStyle>
            <a:lvl1pPr marL="0" indent="0" algn="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0" name="Picture 9" descr="umass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85" y="5658757"/>
            <a:ext cx="4953000" cy="1270000"/>
          </a:xfrm>
          <a:prstGeom prst="rect">
            <a:avLst/>
          </a:prstGeom>
        </p:spPr>
      </p:pic>
      <p:pic>
        <p:nvPicPr>
          <p:cNvPr id="12" name="Picture 11" descr="smast-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57500" cy="28575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01682" y="1613384"/>
            <a:ext cx="5485118" cy="139847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188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8229600" cy="558841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924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7/6/2015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636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7/6/2015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143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7/6/2015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39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7/6/2015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7/6/2015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20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7/6/2015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258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7/6/2015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899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7/6/2015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25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9068" y="-30696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200"/>
            <a:ext cx="8229600" cy="7722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53"/>
            <a:ext cx="8229600" cy="15001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1362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7/6/2015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02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7/6/2015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Boat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32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Turt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555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eafoo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638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ish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9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Dar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  <p:sp>
        <p:nvSpPr>
          <p:cNvPr id="7" name="Freeform 6"/>
          <p:cNvSpPr/>
          <p:nvPr userDrawn="1"/>
        </p:nvSpPr>
        <p:spPr>
          <a:xfrm>
            <a:off x="-9190" y="4417160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760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729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3586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7" r:id="rId3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rgbClr val="FFFFFF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01682" y="1141666"/>
            <a:ext cx="5485118" cy="139847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1682" y="2631403"/>
            <a:ext cx="5485117" cy="127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46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8" r:id="rId6"/>
  </p:sldLayoutIdLst>
  <p:hf hdr="0"/>
  <p:txStyles>
    <p:titleStyle>
      <a:lvl1pPr algn="r" defTabSz="457200" rtl="0" eaLnBrk="1" latinLnBrk="0" hangingPunct="1">
        <a:lnSpc>
          <a:spcPct val="80000"/>
        </a:lnSpc>
        <a:spcBef>
          <a:spcPct val="0"/>
        </a:spcBef>
        <a:buNone/>
        <a:defRPr sz="4400" b="1" i="0" kern="1200">
          <a:solidFill>
            <a:schemeClr val="accent1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F1CB0-951D-8740-94E3-4A6F7DDA25E2}" type="datetimeFigureOut">
              <a:rPr lang="en-US" smtClean="0"/>
              <a:t>7/6/2015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374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201988" y="3487606"/>
            <a:ext cx="5484812" cy="2517681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Lecture 1</a:t>
            </a:r>
          </a:p>
          <a:p>
            <a:r>
              <a:rPr lang="en-US" sz="2800" b="1" dirty="0" smtClean="0"/>
              <a:t>Introduction</a:t>
            </a:r>
            <a:endParaRPr lang="en-US" sz="2800" b="1" dirty="0" smtClean="0"/>
          </a:p>
          <a:p>
            <a:r>
              <a:rPr lang="en-US" sz="2500" dirty="0" err="1" smtClean="0"/>
              <a:t>www.mycourses.umassd.edu</a:t>
            </a:r>
            <a:endParaRPr lang="en-US" sz="25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01988" y="1431963"/>
            <a:ext cx="5485118" cy="1398472"/>
          </a:xfrm>
        </p:spPr>
        <p:txBody>
          <a:bodyPr>
            <a:noAutofit/>
          </a:bodyPr>
          <a:lstStyle/>
          <a:p>
            <a:pPr algn="r"/>
            <a:r>
              <a:rPr lang="en-US" sz="3200" dirty="0" smtClean="0"/>
              <a:t>MAR </a:t>
            </a:r>
            <a:r>
              <a:rPr lang="en-US" sz="3200" dirty="0" smtClean="0"/>
              <a:t>580</a:t>
            </a:r>
            <a:r>
              <a:rPr lang="en-US" sz="3200" dirty="0" smtClean="0"/>
              <a:t>: </a:t>
            </a:r>
            <a:r>
              <a:rPr lang="en-US" sz="3200" dirty="0" smtClean="0"/>
              <a:t>Advanced Population Modeling for Management of Living Marine Resources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5349769" y="6295575"/>
            <a:ext cx="3627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 September </a:t>
            </a:r>
            <a:r>
              <a:rPr lang="en-US" dirty="0" smtClean="0"/>
              <a:t>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3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dirty="0" smtClean="0"/>
              <a:t>rojects (20%)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Apply one or more methods from class to research topic.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Written Report (~10 pages) in form of scientific paper (Intro, Methods, Results, </a:t>
            </a:r>
            <a:r>
              <a:rPr lang="en-US" dirty="0" err="1" smtClean="0"/>
              <a:t>Dicussion</a:t>
            </a:r>
            <a:r>
              <a:rPr lang="en-US" dirty="0" smtClean="0"/>
              <a:t>, Figures/Tables).</a:t>
            </a:r>
          </a:p>
          <a:p>
            <a:pPr marL="0" indent="0">
              <a:buNone/>
            </a:pPr>
            <a:r>
              <a:rPr lang="en-US" dirty="0" smtClean="0"/>
              <a:t>Due Dec XX.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Oral presentation of project (Date TBD, Final Exam slot?).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Descriptions </a:t>
            </a:r>
            <a:r>
              <a:rPr lang="en-US" dirty="0"/>
              <a:t>of project topics </a:t>
            </a:r>
            <a:r>
              <a:rPr lang="en-US" dirty="0" smtClean="0"/>
              <a:t>due </a:t>
            </a:r>
            <a:r>
              <a:rPr lang="en-US" dirty="0" smtClean="0"/>
              <a:t>September XX.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1-2 </a:t>
            </a:r>
            <a:r>
              <a:rPr lang="en-US" dirty="0"/>
              <a:t>page project </a:t>
            </a:r>
            <a:r>
              <a:rPr lang="en-US" dirty="0" smtClean="0"/>
              <a:t>outline due October XX.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Projects that help you make progress on thesis chapters heavily encouraged.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7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Participation, attendance, ethics (40%)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Find and distribute an article each week</a:t>
            </a:r>
          </a:p>
          <a:p>
            <a:pPr marL="457200" lvl="1" indent="0">
              <a:buNone/>
            </a:pPr>
            <a:r>
              <a:rPr lang="en-US" dirty="0" smtClean="0"/>
              <a:t>(can be article used in weekly assignment)</a:t>
            </a:r>
          </a:p>
          <a:p>
            <a:endParaRPr lang="en-US" dirty="0" smtClean="0"/>
          </a:p>
          <a:p>
            <a:r>
              <a:rPr lang="en-US" dirty="0" smtClean="0"/>
              <a:t>Participate </a:t>
            </a:r>
            <a:r>
              <a:rPr lang="en-US" dirty="0"/>
              <a:t>in </a:t>
            </a:r>
            <a:r>
              <a:rPr lang="en-US" dirty="0" smtClean="0"/>
              <a:t>Discussions of Readings</a:t>
            </a: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	</a:t>
            </a:r>
            <a:r>
              <a:rPr lang="en-US" dirty="0"/>
              <a:t>Sign-up for papers </a:t>
            </a:r>
            <a:r>
              <a:rPr lang="en-US" dirty="0" smtClean="0"/>
              <a:t>online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Lead </a:t>
            </a:r>
            <a:r>
              <a:rPr lang="en-US" dirty="0"/>
              <a:t>at least one </a:t>
            </a:r>
            <a:r>
              <a:rPr lang="en-US" dirty="0" smtClean="0"/>
              <a:t>weekly </a:t>
            </a:r>
            <a:r>
              <a:rPr lang="en-US" dirty="0"/>
              <a:t>class </a:t>
            </a:r>
            <a:r>
              <a:rPr lang="en-US" dirty="0" smtClean="0"/>
              <a:t>discussion</a:t>
            </a:r>
          </a:p>
          <a:p>
            <a:pPr marL="457200" lvl="1" indent="0">
              <a:buNone/>
            </a:pPr>
            <a:r>
              <a:rPr lang="en-US" dirty="0" smtClean="0"/>
              <a:t>	</a:t>
            </a:r>
          </a:p>
          <a:p>
            <a:r>
              <a:rPr lang="en-US" dirty="0" smtClean="0"/>
              <a:t>Post </a:t>
            </a:r>
            <a:r>
              <a:rPr lang="en-US" dirty="0"/>
              <a:t>responses to </a:t>
            </a:r>
            <a:r>
              <a:rPr lang="en-US" dirty="0" smtClean="0"/>
              <a:t>blog posts </a:t>
            </a:r>
            <a:r>
              <a:rPr lang="en-US" dirty="0"/>
              <a:t>in at least two </a:t>
            </a:r>
            <a:r>
              <a:rPr lang="en-US" dirty="0" smtClean="0"/>
              <a:t>weeks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List of background readings on syllabus and </a:t>
            </a:r>
            <a:r>
              <a:rPr lang="en-US" dirty="0" err="1" smtClean="0"/>
              <a:t>myCourses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Pdf’s</a:t>
            </a:r>
            <a:r>
              <a:rPr lang="en-US" dirty="0" smtClean="0"/>
              <a:t> of weekly readings on </a:t>
            </a:r>
            <a:r>
              <a:rPr lang="en-US" dirty="0" err="1" smtClean="0"/>
              <a:t>myCourses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Sign </a:t>
            </a:r>
            <a:r>
              <a:rPr lang="en-US" dirty="0"/>
              <a:t>up for which ones to lead in discussion, </a:t>
            </a:r>
            <a:r>
              <a:rPr lang="en-US" dirty="0" smtClean="0"/>
              <a:t>report upon.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Find </a:t>
            </a:r>
            <a:r>
              <a:rPr lang="en-US" dirty="0"/>
              <a:t>new pieces of EBFM literature, </a:t>
            </a:r>
            <a:r>
              <a:rPr lang="en-US" dirty="0" smtClean="0"/>
              <a:t>distribute each week.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15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for Critically Reading Literature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main points of the </a:t>
            </a:r>
            <a:r>
              <a:rPr lang="en-US" dirty="0" smtClean="0"/>
              <a:t>paper?</a:t>
            </a:r>
            <a:endParaRPr lang="en-US" dirty="0"/>
          </a:p>
          <a:p>
            <a:r>
              <a:rPr lang="en-US" dirty="0"/>
              <a:t>What type of document is it?</a:t>
            </a:r>
          </a:p>
          <a:p>
            <a:r>
              <a:rPr lang="en-US" dirty="0"/>
              <a:t>Who wrote it, who do they work for, what is their reputation, who funded it, etc.?</a:t>
            </a:r>
          </a:p>
          <a:p>
            <a:r>
              <a:rPr lang="en-US" dirty="0"/>
              <a:t>Why was the work </a:t>
            </a:r>
            <a:r>
              <a:rPr lang="en-US" dirty="0" smtClean="0"/>
              <a:t>written? Is the objective  </a:t>
            </a:r>
            <a:r>
              <a:rPr lang="en-US" dirty="0"/>
              <a:t>clearly stated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/>
              <a:t>Does the evidence support the conclusions?</a:t>
            </a:r>
          </a:p>
          <a:p>
            <a:r>
              <a:rPr lang="en-US" dirty="0"/>
              <a:t>Is the logic reasonable and easy to follow?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2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for Critically Reading Literature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Are there any novel methods worth considering?</a:t>
            </a:r>
          </a:p>
          <a:p>
            <a:r>
              <a:rPr lang="en-US" dirty="0"/>
              <a:t>Are there any novel concepts worth considering?</a:t>
            </a:r>
          </a:p>
          <a:p>
            <a:r>
              <a:rPr lang="en-US" dirty="0"/>
              <a:t>Is there anything in it that you can use for your own work (rates, concepts, estimates, etc.)?</a:t>
            </a:r>
          </a:p>
          <a:p>
            <a:r>
              <a:rPr lang="en-US" dirty="0"/>
              <a:t>As you read it, how would you describe this work to:</a:t>
            </a:r>
          </a:p>
          <a:p>
            <a:pPr lvl="1"/>
            <a:r>
              <a:rPr lang="en-US" dirty="0"/>
              <a:t>Your parents</a:t>
            </a:r>
          </a:p>
          <a:p>
            <a:pPr lvl="1"/>
            <a:r>
              <a:rPr lang="en-US" dirty="0"/>
              <a:t>A high school class</a:t>
            </a:r>
          </a:p>
          <a:p>
            <a:pPr lvl="1"/>
            <a:r>
              <a:rPr lang="en-US" dirty="0"/>
              <a:t>A congressional delegation</a:t>
            </a:r>
          </a:p>
          <a:p>
            <a:pPr lvl="1"/>
            <a:r>
              <a:rPr lang="en-US" dirty="0"/>
              <a:t>Your scientific peers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85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</a:t>
            </a:r>
            <a:r>
              <a:rPr lang="en-US" dirty="0"/>
              <a:t>of major issues facing global fisheries, fisheries science, and fisheries </a:t>
            </a:r>
            <a:r>
              <a:rPr lang="en-US" dirty="0" smtClean="0"/>
              <a:t>management.</a:t>
            </a:r>
            <a:endParaRPr lang="en-US" dirty="0"/>
          </a:p>
          <a:p>
            <a:r>
              <a:rPr lang="en-US" dirty="0" smtClean="0"/>
              <a:t>Familiarity </a:t>
            </a:r>
            <a:r>
              <a:rPr lang="en-US" dirty="0"/>
              <a:t>with the theory, history, background, and socio-economic issues driving </a:t>
            </a:r>
            <a:r>
              <a:rPr lang="en-US" dirty="0" smtClean="0"/>
              <a:t>EBFM.</a:t>
            </a:r>
            <a:endParaRPr lang="en-US" dirty="0"/>
          </a:p>
          <a:p>
            <a:r>
              <a:rPr lang="en-US" dirty="0" smtClean="0"/>
              <a:t>Develop </a:t>
            </a:r>
            <a:r>
              <a:rPr lang="en-US" dirty="0"/>
              <a:t>knowledge of major modeling and technical approaches for implementing EBFM.</a:t>
            </a:r>
          </a:p>
          <a:p>
            <a:r>
              <a:rPr lang="en-US" dirty="0" smtClean="0"/>
              <a:t>Develop </a:t>
            </a:r>
            <a:r>
              <a:rPr lang="en-US" dirty="0"/>
              <a:t>skills for critically evaluating current literature and contextualizing it and associated theory with real world case studies.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2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main theme throughout course….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52400" y="1600200"/>
            <a:ext cx="8839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en-US" sz="4800" b="1" u="sng" smtClean="0">
              <a:solidFill>
                <a:srgbClr val="660066"/>
              </a:solidFill>
              <a:latin typeface="Arial" charset="0"/>
            </a:endParaRPr>
          </a:p>
          <a:p>
            <a:pPr algn="ctr">
              <a:buFontTx/>
              <a:buNone/>
            </a:pPr>
            <a:r>
              <a:rPr lang="en-US" sz="4800" b="1" u="sng" smtClean="0">
                <a:solidFill>
                  <a:srgbClr val="660066"/>
                </a:solidFill>
                <a:latin typeface="Arial" charset="0"/>
              </a:rPr>
              <a:t>CONFRONTING TRADEOFFS</a:t>
            </a:r>
            <a:endParaRPr lang="en-US" sz="4800" b="1" u="sng" dirty="0">
              <a:solidFill>
                <a:srgbClr val="660066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45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Simplified Schedule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7406173"/>
              </p:ext>
            </p:extLst>
          </p:nvPr>
        </p:nvGraphicFramePr>
        <p:xfrm>
          <a:off x="470029" y="872921"/>
          <a:ext cx="8229600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156"/>
                <a:gridCol w="1347064"/>
                <a:gridCol w="586438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Week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1/30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Context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Introduction, What is EBFM?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2/6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Challenges facing fisheries,</a:t>
                      </a:r>
                      <a:r>
                        <a:rPr lang="en-US" baseline="0" dirty="0" smtClean="0"/>
                        <a:t> what can EBFM offer?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2/13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Guest lecture:</a:t>
                      </a:r>
                      <a:r>
                        <a:rPr lang="en-US" baseline="0" dirty="0" smtClean="0"/>
                        <a:t> case studies of EBFM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2/20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When to consider doing EBFM?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2/27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Types of advice, decision theories,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goal-setting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3/6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Operational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Ecosystem indicators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3/13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Extended single-species and multispecies</a:t>
                      </a:r>
                      <a:r>
                        <a:rPr lang="en-US" baseline="0" dirty="0" smtClean="0"/>
                        <a:t> models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3/20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SPRING</a:t>
                      </a:r>
                      <a:r>
                        <a:rPr lang="en-US" baseline="0" dirty="0" smtClean="0"/>
                        <a:t> BREAK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3/27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Aggregate and system</a:t>
                      </a:r>
                      <a:r>
                        <a:rPr lang="en-US" baseline="0" dirty="0" smtClean="0"/>
                        <a:t> models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4/3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Ecological risk</a:t>
                      </a:r>
                      <a:r>
                        <a:rPr lang="en-US" baseline="0" dirty="0" smtClean="0"/>
                        <a:t> assessment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4/10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Institutional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Societal</a:t>
                      </a:r>
                      <a:r>
                        <a:rPr lang="en-US" baseline="0" dirty="0" smtClean="0"/>
                        <a:t> and economic considerations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4/17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Governance</a:t>
                      </a:r>
                      <a:r>
                        <a:rPr lang="en-US" baseline="0" dirty="0" smtClean="0"/>
                        <a:t> and management institutions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4/24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Holistic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Evaluating tradeoffs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5/1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Moving</a:t>
                      </a:r>
                      <a:r>
                        <a:rPr lang="en-US" baseline="0" dirty="0" smtClean="0"/>
                        <a:t> towards ecosystem based management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5/13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Final</a:t>
                      </a:r>
                      <a:r>
                        <a:rPr lang="en-US" baseline="0" dirty="0" smtClean="0"/>
                        <a:t> exam: Project Presentations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24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fishery?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533400" y="2514600"/>
            <a:ext cx="8077200" cy="2133600"/>
          </a:xfrm>
          <a:prstGeom prst="rect">
            <a:avLst/>
          </a:prstGeom>
          <a:solidFill>
            <a:schemeClr val="tx2">
              <a:alpha val="50195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dirty="0" smtClean="0">
                <a:solidFill>
                  <a:schemeClr val="bg1"/>
                </a:solidFill>
                <a:latin typeface="Arial" charset="0"/>
              </a:rPr>
              <a:t>The complex of people, their institutions, their harvest and their observations associated with and including a targeted stock or group of stocks (i.e., usually fish)</a:t>
            </a:r>
            <a:endParaRPr lang="en-US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06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2743200" y="457200"/>
            <a:ext cx="3505200" cy="1447800"/>
          </a:xfrm>
          <a:prstGeom prst="rect">
            <a:avLst/>
          </a:prstGeom>
          <a:solidFill>
            <a:srgbClr val="FF33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3300"/>
            </a:extrusionClr>
          </a:sp3d>
        </p:spPr>
        <p:txBody>
          <a:bodyPr wrap="none" anchor="ctr">
            <a:flatTx/>
          </a:bodyPr>
          <a:lstStyle/>
          <a:p>
            <a:pPr algn="ctr" eaLnBrk="0" hangingPunct="0"/>
            <a:r>
              <a:rPr lang="en-US" sz="3200" b="1">
                <a:solidFill>
                  <a:srgbClr val="FFFFFF"/>
                </a:solidFill>
                <a:latin typeface="Times New Roman" charset="0"/>
              </a:rPr>
              <a:t>Fishery </a:t>
            </a:r>
          </a:p>
          <a:p>
            <a:pPr algn="ctr" eaLnBrk="0" hangingPunct="0"/>
            <a:r>
              <a:rPr lang="en-US" sz="3200" b="1">
                <a:solidFill>
                  <a:srgbClr val="FFFFFF"/>
                </a:solidFill>
                <a:latin typeface="Times New Roman" charset="0"/>
              </a:rPr>
              <a:t>Management</a:t>
            </a: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457200" y="2590800"/>
            <a:ext cx="2895600" cy="1447800"/>
          </a:xfrm>
          <a:prstGeom prst="rect">
            <a:avLst/>
          </a:prstGeom>
          <a:solidFill>
            <a:schemeClr val="accent2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pPr algn="ctr" eaLnBrk="0" hangingPunct="0"/>
            <a:r>
              <a:rPr lang="en-US" sz="3200" b="1">
                <a:solidFill>
                  <a:srgbClr val="FFFFFF"/>
                </a:solidFill>
                <a:latin typeface="Times New Roman" charset="0"/>
              </a:rPr>
              <a:t>Economic</a:t>
            </a:r>
          </a:p>
          <a:p>
            <a:pPr algn="ctr" eaLnBrk="0" hangingPunct="0"/>
            <a:r>
              <a:rPr lang="en-US" sz="3200" b="1">
                <a:solidFill>
                  <a:srgbClr val="FFFFFF"/>
                </a:solidFill>
                <a:latin typeface="Times New Roman" charset="0"/>
              </a:rPr>
              <a:t>Considerations</a:t>
            </a:r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3048000" y="4572000"/>
            <a:ext cx="2895600" cy="1447800"/>
          </a:xfrm>
          <a:prstGeom prst="rect">
            <a:avLst/>
          </a:prstGeom>
          <a:solidFill>
            <a:schemeClr val="accent2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pPr algn="ctr" eaLnBrk="0" hangingPunct="0"/>
            <a:r>
              <a:rPr lang="en-US" sz="3200" b="1">
                <a:solidFill>
                  <a:srgbClr val="FFFFFF"/>
                </a:solidFill>
                <a:latin typeface="Times New Roman" charset="0"/>
              </a:rPr>
              <a:t>Conservation</a:t>
            </a:r>
          </a:p>
          <a:p>
            <a:pPr algn="ctr" eaLnBrk="0" hangingPunct="0"/>
            <a:r>
              <a:rPr lang="en-US" sz="3200" b="1">
                <a:solidFill>
                  <a:srgbClr val="FFFFFF"/>
                </a:solidFill>
                <a:latin typeface="Times New Roman" charset="0"/>
              </a:rPr>
              <a:t>Requirements</a:t>
            </a: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5715000" y="2514600"/>
            <a:ext cx="2895600" cy="1447800"/>
          </a:xfrm>
          <a:prstGeom prst="rect">
            <a:avLst/>
          </a:prstGeom>
          <a:solidFill>
            <a:schemeClr val="accent2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pPr algn="ctr" eaLnBrk="0" hangingPunct="0"/>
            <a:r>
              <a:rPr lang="en-US" sz="3200" b="1">
                <a:solidFill>
                  <a:srgbClr val="FFFFFF"/>
                </a:solidFill>
                <a:latin typeface="Times New Roman" charset="0"/>
              </a:rPr>
              <a:t>Social </a:t>
            </a:r>
          </a:p>
          <a:p>
            <a:pPr algn="ctr" eaLnBrk="0" hangingPunct="0"/>
            <a:r>
              <a:rPr lang="en-US" sz="3200" b="1">
                <a:solidFill>
                  <a:srgbClr val="FFFFFF"/>
                </a:solidFill>
                <a:latin typeface="Times New Roman" charset="0"/>
              </a:rPr>
              <a:t>Considerations</a:t>
            </a:r>
          </a:p>
        </p:txBody>
      </p:sp>
      <p:sp>
        <p:nvSpPr>
          <p:cNvPr id="28678" name="Line 6"/>
          <p:cNvSpPr>
            <a:spLocks noChangeShapeType="1"/>
          </p:cNvSpPr>
          <p:nvPr/>
        </p:nvSpPr>
        <p:spPr bwMode="auto">
          <a:xfrm flipV="1">
            <a:off x="4648200" y="2057400"/>
            <a:ext cx="0" cy="213360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9" name="Line 7"/>
          <p:cNvSpPr>
            <a:spLocks noChangeShapeType="1"/>
          </p:cNvSpPr>
          <p:nvPr/>
        </p:nvSpPr>
        <p:spPr bwMode="auto">
          <a:xfrm rot="20249296" flipV="1">
            <a:off x="3581400" y="2362200"/>
            <a:ext cx="838200" cy="38100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0" name="Line 8"/>
          <p:cNvSpPr>
            <a:spLocks noChangeShapeType="1"/>
          </p:cNvSpPr>
          <p:nvPr/>
        </p:nvSpPr>
        <p:spPr bwMode="auto">
          <a:xfrm rot="386177" flipH="1" flipV="1">
            <a:off x="4867275" y="2292350"/>
            <a:ext cx="695325" cy="598488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78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</a:p>
          <a:p>
            <a:r>
              <a:rPr lang="en-US" dirty="0" smtClean="0"/>
              <a:t>Course </a:t>
            </a:r>
            <a:r>
              <a:rPr lang="en-US" dirty="0"/>
              <a:t>Mechanics, etc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Introduction to programming, </a:t>
            </a:r>
            <a:r>
              <a:rPr lang="en-US" dirty="0" smtClean="0"/>
              <a:t>why </a:t>
            </a:r>
            <a:r>
              <a:rPr lang="en-US" dirty="0" smtClean="0"/>
              <a:t>ADMB?</a:t>
            </a:r>
            <a:endParaRPr lang="en-US" dirty="0"/>
          </a:p>
          <a:p>
            <a:r>
              <a:rPr lang="en-US" dirty="0" smtClean="0"/>
              <a:t>Lab exercise: Linear modeling using ADMB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29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3048000" y="2590800"/>
            <a:ext cx="2895600" cy="1447800"/>
          </a:xfrm>
          <a:prstGeom prst="rect">
            <a:avLst/>
          </a:prstGeom>
          <a:solidFill>
            <a:srgbClr val="FF33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3300"/>
            </a:extrusionClr>
          </a:sp3d>
        </p:spPr>
        <p:txBody>
          <a:bodyPr wrap="none" anchor="ctr">
            <a:flatTx/>
          </a:bodyPr>
          <a:lstStyle/>
          <a:p>
            <a:pPr algn="ctr" eaLnBrk="0" hangingPunct="0"/>
            <a:r>
              <a:rPr lang="en-US" sz="3200" b="1">
                <a:solidFill>
                  <a:srgbClr val="FFFFFF"/>
                </a:solidFill>
                <a:latin typeface="Times New Roman" charset="0"/>
              </a:rPr>
              <a:t>Fishery </a:t>
            </a:r>
          </a:p>
          <a:p>
            <a:pPr algn="ctr" eaLnBrk="0" hangingPunct="0"/>
            <a:r>
              <a:rPr lang="en-US" sz="3200" b="1">
                <a:solidFill>
                  <a:srgbClr val="FFFFFF"/>
                </a:solidFill>
                <a:latin typeface="Times New Roman" charset="0"/>
              </a:rPr>
              <a:t>Science</a:t>
            </a: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762000" y="304800"/>
            <a:ext cx="2895600" cy="1447800"/>
          </a:xfrm>
          <a:prstGeom prst="rect">
            <a:avLst/>
          </a:prstGeom>
          <a:solidFill>
            <a:schemeClr val="accent2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pPr algn="ctr" eaLnBrk="0" hangingPunct="0"/>
            <a:r>
              <a:rPr lang="en-US" sz="3200" b="1">
                <a:solidFill>
                  <a:srgbClr val="FFFFFF"/>
                </a:solidFill>
                <a:latin typeface="Times New Roman" charset="0"/>
              </a:rPr>
              <a:t>Limnology &amp;</a:t>
            </a:r>
          </a:p>
          <a:p>
            <a:pPr algn="ctr" eaLnBrk="0" hangingPunct="0"/>
            <a:r>
              <a:rPr lang="en-US" sz="3200" b="1">
                <a:solidFill>
                  <a:srgbClr val="FFFFFF"/>
                </a:solidFill>
                <a:latin typeface="Times New Roman" charset="0"/>
              </a:rPr>
              <a:t>Oceanography</a:t>
            </a:r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762000" y="5105400"/>
            <a:ext cx="2895600" cy="1447800"/>
          </a:xfrm>
          <a:prstGeom prst="rect">
            <a:avLst/>
          </a:prstGeom>
          <a:solidFill>
            <a:schemeClr val="accent2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pPr algn="ctr" eaLnBrk="0" hangingPunct="0"/>
            <a:r>
              <a:rPr lang="en-US" sz="3200" b="1">
                <a:solidFill>
                  <a:srgbClr val="FFFFFF"/>
                </a:solidFill>
                <a:latin typeface="Times New Roman" charset="0"/>
              </a:rPr>
              <a:t>Stock </a:t>
            </a:r>
          </a:p>
          <a:p>
            <a:pPr algn="ctr" eaLnBrk="0" hangingPunct="0"/>
            <a:r>
              <a:rPr lang="en-US" sz="3200" b="1">
                <a:solidFill>
                  <a:srgbClr val="FFFFFF"/>
                </a:solidFill>
                <a:latin typeface="Times New Roman" charset="0"/>
              </a:rPr>
              <a:t>Assessment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5105400" y="304800"/>
            <a:ext cx="2895600" cy="1447800"/>
          </a:xfrm>
          <a:prstGeom prst="rect">
            <a:avLst/>
          </a:prstGeom>
          <a:solidFill>
            <a:schemeClr val="accent2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pPr algn="ctr" eaLnBrk="0" hangingPunct="0"/>
            <a:r>
              <a:rPr lang="en-US" sz="3200" b="1">
                <a:solidFill>
                  <a:srgbClr val="FFFFFF"/>
                </a:solidFill>
                <a:latin typeface="Times New Roman" charset="0"/>
              </a:rPr>
              <a:t>Population </a:t>
            </a:r>
          </a:p>
          <a:p>
            <a:pPr algn="ctr" eaLnBrk="0" hangingPunct="0"/>
            <a:r>
              <a:rPr lang="en-US" sz="3200" b="1">
                <a:solidFill>
                  <a:srgbClr val="FFFFFF"/>
                </a:solidFill>
                <a:latin typeface="Times New Roman" charset="0"/>
              </a:rPr>
              <a:t>Biology</a:t>
            </a:r>
          </a:p>
        </p:txBody>
      </p:sp>
      <p:sp>
        <p:nvSpPr>
          <p:cNvPr id="31750" name="Rectangle 6"/>
          <p:cNvSpPr>
            <a:spLocks noChangeArrowheads="1"/>
          </p:cNvSpPr>
          <p:nvPr/>
        </p:nvSpPr>
        <p:spPr bwMode="auto">
          <a:xfrm>
            <a:off x="5105400" y="5105400"/>
            <a:ext cx="2895600" cy="1447800"/>
          </a:xfrm>
          <a:prstGeom prst="rect">
            <a:avLst/>
          </a:prstGeom>
          <a:solidFill>
            <a:schemeClr val="accent2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pPr algn="ctr" eaLnBrk="0" hangingPunct="0"/>
            <a:r>
              <a:rPr lang="en-US" sz="3200" b="1">
                <a:solidFill>
                  <a:srgbClr val="FFFFFF"/>
                </a:solidFill>
                <a:latin typeface="Times New Roman" charset="0"/>
              </a:rPr>
              <a:t>Ecosystem </a:t>
            </a:r>
          </a:p>
          <a:p>
            <a:pPr algn="ctr" eaLnBrk="0" hangingPunct="0"/>
            <a:r>
              <a:rPr lang="en-US" sz="3200" b="1">
                <a:solidFill>
                  <a:srgbClr val="FFFFFF"/>
                </a:solidFill>
                <a:latin typeface="Times New Roman" charset="0"/>
              </a:rPr>
              <a:t>Dynamics</a:t>
            </a:r>
          </a:p>
        </p:txBody>
      </p:sp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76200" y="2590800"/>
            <a:ext cx="2514600" cy="1447800"/>
          </a:xfrm>
          <a:prstGeom prst="rect">
            <a:avLst/>
          </a:prstGeom>
          <a:solidFill>
            <a:schemeClr val="accent2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pPr algn="ctr" eaLnBrk="0" hangingPunct="0"/>
            <a:r>
              <a:rPr lang="en-US" sz="3200" b="1">
                <a:solidFill>
                  <a:srgbClr val="FFFFFF"/>
                </a:solidFill>
                <a:latin typeface="Times New Roman" charset="0"/>
              </a:rPr>
              <a:t>Resource</a:t>
            </a:r>
          </a:p>
          <a:p>
            <a:pPr algn="ctr" eaLnBrk="0" hangingPunct="0"/>
            <a:r>
              <a:rPr lang="en-US" sz="3200" b="1">
                <a:solidFill>
                  <a:srgbClr val="FFFFFF"/>
                </a:solidFill>
                <a:latin typeface="Times New Roman" charset="0"/>
              </a:rPr>
              <a:t>Economics </a:t>
            </a:r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6400800" y="2514600"/>
            <a:ext cx="2514600" cy="1447800"/>
          </a:xfrm>
          <a:prstGeom prst="rect">
            <a:avLst/>
          </a:prstGeom>
          <a:solidFill>
            <a:schemeClr val="accent2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pPr algn="ctr" eaLnBrk="0" hangingPunct="0"/>
            <a:r>
              <a:rPr lang="en-US" sz="3200" b="1">
                <a:solidFill>
                  <a:srgbClr val="FFFFFF"/>
                </a:solidFill>
                <a:latin typeface="Times New Roman" charset="0"/>
              </a:rPr>
              <a:t>Social</a:t>
            </a:r>
          </a:p>
          <a:p>
            <a:pPr algn="ctr" eaLnBrk="0" hangingPunct="0"/>
            <a:r>
              <a:rPr lang="en-US" sz="3200" b="1">
                <a:solidFill>
                  <a:srgbClr val="FFFFFF"/>
                </a:solidFill>
                <a:latin typeface="Times New Roman" charset="0"/>
              </a:rPr>
              <a:t>Sciences</a:t>
            </a:r>
          </a:p>
        </p:txBody>
      </p:sp>
    </p:spTree>
    <p:extLst>
      <p:ext uri="{BB962C8B-B14F-4D97-AF65-F5344CB8AC3E}">
        <p14:creationId xmlns:p14="http://schemas.microsoft.com/office/powerpoint/2010/main" val="416064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is “ecosystem management” an issue?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Competing stake-holders and legislation</a:t>
            </a:r>
          </a:p>
          <a:p>
            <a:r>
              <a:rPr lang="en-US" dirty="0"/>
              <a:t>Debate over the importance of different processes (fishing, environment, predation, etc.)</a:t>
            </a:r>
          </a:p>
          <a:p>
            <a:r>
              <a:rPr lang="en-US" dirty="0"/>
              <a:t>Limitations of single species management</a:t>
            </a:r>
          </a:p>
          <a:p>
            <a:r>
              <a:rPr lang="en-US" dirty="0"/>
              <a:t>Used as a scapegoat for lack of action</a:t>
            </a:r>
          </a:p>
          <a:p>
            <a:r>
              <a:rPr lang="en-US" dirty="0"/>
              <a:t>Adversarial science- scientists as advocates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19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What is Ecosystem Based Fisheries Management?</a:t>
            </a:r>
            <a:endParaRPr lang="en-US" sz="3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52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What is Ecosystem Based Fisheries Management?</a:t>
            </a:r>
            <a:endParaRPr lang="en-US" sz="3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l="155" r="485" b="2728"/>
          <a:stretch/>
        </p:blipFill>
        <p:spPr>
          <a:xfrm>
            <a:off x="192433" y="1193663"/>
            <a:ext cx="8827921" cy="494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7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EBFM?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“Managing fisheries to coordinate, account for, and include all factors in a holistic, synthetic, integrated fashion. Fisheries are emphasized, but the inclusion of marine mammals, protected species, non-target species, etc., are explicitly included.”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“Ultimately what EAF/EBFM means is that we are trying to manage fisheries in a broader ecosystem context, ….” </a:t>
            </a:r>
          </a:p>
          <a:p>
            <a:pPr marL="0" indent="0" algn="r">
              <a:buNone/>
            </a:pPr>
            <a:r>
              <a:rPr lang="en-US" dirty="0" smtClean="0"/>
              <a:t>(Link 2010)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377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484" r="-10484"/>
          <a:stretch>
            <a:fillRect/>
          </a:stretch>
        </p:blipFill>
        <p:spPr>
          <a:xfrm>
            <a:off x="-243754" y="221571"/>
            <a:ext cx="9773650" cy="6636429"/>
          </a:xfrm>
        </p:spPr>
      </p:pic>
    </p:spTree>
    <p:extLst>
      <p:ext uri="{BB962C8B-B14F-4D97-AF65-F5344CB8AC3E}">
        <p14:creationId xmlns:p14="http://schemas.microsoft.com/office/powerpoint/2010/main" val="25262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</a:t>
            </a:r>
            <a:r>
              <a:rPr lang="en-US" dirty="0" smtClean="0"/>
              <a:t>does </a:t>
            </a:r>
            <a:r>
              <a:rPr lang="en-US" dirty="0"/>
              <a:t>an Ecosystem Approach </a:t>
            </a:r>
            <a:r>
              <a:rPr lang="en-US" dirty="0" smtClean="0"/>
              <a:t>provide that we can’t get from single-species?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Address </a:t>
            </a:r>
            <a:r>
              <a:rPr lang="en-US" dirty="0"/>
              <a:t>effects of fishing </a:t>
            </a:r>
            <a:r>
              <a:rPr lang="en-US" dirty="0" smtClean="0"/>
              <a:t>on:</a:t>
            </a:r>
          </a:p>
          <a:p>
            <a:pPr lvl="1"/>
            <a:r>
              <a:rPr lang="en-US" dirty="0" smtClean="0"/>
              <a:t>non</a:t>
            </a:r>
            <a:r>
              <a:rPr lang="en-US" dirty="0"/>
              <a:t>-target </a:t>
            </a:r>
            <a:r>
              <a:rPr lang="en-US" dirty="0" smtClean="0"/>
              <a:t>species</a:t>
            </a:r>
            <a:endParaRPr lang="en-US" dirty="0"/>
          </a:p>
          <a:p>
            <a:pPr lvl="1"/>
            <a:r>
              <a:rPr lang="en-US" dirty="0" smtClean="0"/>
              <a:t>habitat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smtClean="0"/>
              <a:t>ecological </a:t>
            </a:r>
            <a:r>
              <a:rPr lang="en-US" dirty="0"/>
              <a:t>interactions, and </a:t>
            </a:r>
            <a:endParaRPr lang="en-US" dirty="0" smtClean="0"/>
          </a:p>
          <a:p>
            <a:pPr lvl="1"/>
            <a:r>
              <a:rPr lang="en-US" dirty="0" smtClean="0"/>
              <a:t>system</a:t>
            </a:r>
            <a:r>
              <a:rPr lang="en-US" dirty="0"/>
              <a:t>-wide processes</a:t>
            </a:r>
          </a:p>
          <a:p>
            <a:r>
              <a:rPr lang="en-US" dirty="0"/>
              <a:t>Recognizes that marine ecosystems provide “goods &amp; services” other than fishery harvest</a:t>
            </a:r>
          </a:p>
          <a:p>
            <a:r>
              <a:rPr lang="en-US" dirty="0"/>
              <a:t>Explicitly addresses biomass tradeoffs</a:t>
            </a:r>
          </a:p>
          <a:p>
            <a:r>
              <a:rPr lang="en-US" dirty="0"/>
              <a:t>Increases leverage from new stakeholders</a:t>
            </a:r>
          </a:p>
          <a:p>
            <a:r>
              <a:rPr lang="en-US" dirty="0"/>
              <a:t>Changes the burden of proof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7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issue?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Fishing impacting other Ecosystem Components &amp; Properties?</a:t>
            </a:r>
          </a:p>
          <a:p>
            <a:r>
              <a:rPr lang="en-US" dirty="0"/>
              <a:t>Impacts to other Fishing Sectors</a:t>
            </a:r>
          </a:p>
          <a:p>
            <a:r>
              <a:rPr lang="en-US" dirty="0"/>
              <a:t>Impacts Across broader Ocean-use sectors</a:t>
            </a:r>
          </a:p>
          <a:p>
            <a:r>
              <a:rPr lang="en-US" dirty="0"/>
              <a:t>Impacts to other, legally considered spp.</a:t>
            </a:r>
          </a:p>
          <a:p>
            <a:r>
              <a:rPr lang="en-US" dirty="0"/>
              <a:t>Are other Ecosystem Considerations impacting the fishery (i.e. fish stocks)?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6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EBFM?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Fisheries Science Review</a:t>
            </a:r>
          </a:p>
          <a:p>
            <a:r>
              <a:rPr lang="en-US" dirty="0"/>
              <a:t>Challenges Facing Fisheries</a:t>
            </a:r>
          </a:p>
          <a:p>
            <a:r>
              <a:rPr lang="en-US" dirty="0"/>
              <a:t>What does EBFM have to offer?</a:t>
            </a:r>
          </a:p>
          <a:p>
            <a:r>
              <a:rPr lang="en-US" dirty="0" smtClean="0"/>
              <a:t>Discussion on:</a:t>
            </a:r>
          </a:p>
          <a:p>
            <a:pPr marL="457200" lvl="1" indent="0">
              <a:buNone/>
            </a:pPr>
            <a:r>
              <a:rPr lang="en-US" dirty="0" smtClean="0"/>
              <a:t>Caddy 1999</a:t>
            </a:r>
            <a:endParaRPr lang="en-US" dirty="0"/>
          </a:p>
          <a:p>
            <a:pPr marL="457200" lvl="1" indent="0">
              <a:buNone/>
            </a:pPr>
            <a:r>
              <a:rPr lang="en-US" dirty="0" err="1" smtClean="0"/>
              <a:t>Guerry</a:t>
            </a:r>
            <a:r>
              <a:rPr lang="en-US" dirty="0" smtClean="0"/>
              <a:t> 2005</a:t>
            </a:r>
            <a:endParaRPr lang="en-US" dirty="0"/>
          </a:p>
          <a:p>
            <a:pPr marL="457200" lvl="1" indent="0">
              <a:buNone/>
            </a:pPr>
            <a:r>
              <a:rPr lang="en-US" dirty="0" err="1" smtClean="0"/>
              <a:t>Browman</a:t>
            </a:r>
            <a:r>
              <a:rPr lang="en-US" dirty="0" smtClean="0"/>
              <a:t> </a:t>
            </a:r>
            <a:r>
              <a:rPr lang="en-US" dirty="0"/>
              <a:t>&amp; </a:t>
            </a:r>
            <a:r>
              <a:rPr lang="en-US" dirty="0" err="1"/>
              <a:t>Stergiou</a:t>
            </a:r>
            <a:r>
              <a:rPr lang="en-US" dirty="0"/>
              <a:t> 2004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63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contact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3975768" cy="5588417"/>
          </a:xfrm>
        </p:spPr>
        <p:txBody>
          <a:bodyPr>
            <a:normAutofit/>
          </a:bodyPr>
          <a:lstStyle/>
          <a:p>
            <a:pPr marL="0" indent="0">
              <a:spcBef>
                <a:spcPts val="800"/>
              </a:spcBef>
              <a:buNone/>
            </a:pPr>
            <a:endParaRPr lang="en-US" sz="3000" dirty="0"/>
          </a:p>
          <a:p>
            <a:pPr marL="0" indent="0">
              <a:spcBef>
                <a:spcPts val="800"/>
              </a:spcBef>
              <a:buNone/>
            </a:pPr>
            <a:r>
              <a:rPr lang="en-US" sz="3000" dirty="0" smtClean="0"/>
              <a:t>Gavin Fay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sz="3000" dirty="0" err="1" smtClean="0"/>
              <a:t>gfay@umassd.edu</a:t>
            </a:r>
            <a:endParaRPr lang="en-US" sz="3000" dirty="0" smtClean="0"/>
          </a:p>
          <a:p>
            <a:pPr marL="0" indent="0">
              <a:spcBef>
                <a:spcPts val="800"/>
              </a:spcBef>
              <a:buNone/>
            </a:pPr>
            <a:r>
              <a:rPr lang="en-US" sz="3000" dirty="0" smtClean="0"/>
              <a:t>508-910-6363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sz="3000" dirty="0" smtClean="0"/>
              <a:t>SMAST II </a:t>
            </a:r>
            <a:r>
              <a:rPr lang="en-US" sz="3000" dirty="0" err="1" smtClean="0"/>
              <a:t>Rm</a:t>
            </a:r>
            <a:r>
              <a:rPr lang="en-US" sz="3000" dirty="0" smtClean="0"/>
              <a:t> 325B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sz="3000" dirty="0" smtClean="0"/>
              <a:t>@</a:t>
            </a:r>
            <a:r>
              <a:rPr lang="en-US" sz="3000" dirty="0" err="1" smtClean="0"/>
              <a:t>gavin_fay</a:t>
            </a:r>
            <a:endParaRPr lang="en-US" sz="3000" dirty="0"/>
          </a:p>
          <a:p>
            <a:pPr marL="0" indent="0">
              <a:spcBef>
                <a:spcPts val="800"/>
              </a:spcBef>
              <a:buNone/>
            </a:pPr>
            <a:endParaRPr lang="en-US" sz="3000" dirty="0" smtClean="0"/>
          </a:p>
          <a:p>
            <a:pPr marL="0" indent="0">
              <a:spcBef>
                <a:spcPts val="800"/>
              </a:spcBef>
              <a:buNone/>
            </a:pPr>
            <a:r>
              <a:rPr lang="en-US" sz="3000" dirty="0" smtClean="0"/>
              <a:t>Office hours: </a:t>
            </a:r>
            <a:r>
              <a:rPr lang="en-US" sz="3000" dirty="0" smtClean="0"/>
              <a:t>by </a:t>
            </a:r>
            <a:r>
              <a:rPr lang="en-US" sz="3000" dirty="0" smtClean="0"/>
              <a:t>appointment</a:t>
            </a:r>
            <a:endParaRPr lang="en-US" sz="3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02484" y="1051870"/>
            <a:ext cx="4184316" cy="55884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lnSpc>
                <a:spcPct val="110000"/>
              </a:lnSpc>
              <a:spcBef>
                <a:spcPts val="800"/>
              </a:spcBef>
              <a:buFont typeface="Arial"/>
              <a:buNone/>
            </a:pPr>
            <a:r>
              <a:rPr lang="en-US" dirty="0" smtClean="0"/>
              <a:t>Steve </a:t>
            </a:r>
            <a:r>
              <a:rPr lang="en-US" dirty="0" err="1" smtClean="0"/>
              <a:t>Cadrin</a:t>
            </a:r>
            <a:endParaRPr lang="en-US" dirty="0" smtClean="0"/>
          </a:p>
          <a:p>
            <a:pPr marL="0" indent="0">
              <a:lnSpc>
                <a:spcPct val="110000"/>
              </a:lnSpc>
              <a:spcBef>
                <a:spcPts val="800"/>
              </a:spcBef>
              <a:buFont typeface="Arial"/>
              <a:buNone/>
            </a:pPr>
            <a:r>
              <a:rPr lang="en-US" dirty="0" smtClean="0"/>
              <a:t>scadrin@umassd.edu</a:t>
            </a:r>
          </a:p>
          <a:p>
            <a:pPr marL="0" indent="0">
              <a:lnSpc>
                <a:spcPct val="110000"/>
              </a:lnSpc>
              <a:spcBef>
                <a:spcPts val="800"/>
              </a:spcBef>
              <a:buFont typeface="Arial"/>
              <a:buNone/>
            </a:pPr>
            <a:r>
              <a:rPr lang="en-US" dirty="0" smtClean="0"/>
              <a:t>508-910-6358</a:t>
            </a:r>
          </a:p>
          <a:p>
            <a:pPr marL="0" indent="0">
              <a:lnSpc>
                <a:spcPct val="110000"/>
              </a:lnSpc>
              <a:spcBef>
                <a:spcPts val="800"/>
              </a:spcBef>
              <a:buFont typeface="Arial"/>
              <a:buNone/>
            </a:pPr>
            <a:r>
              <a:rPr lang="en-US" dirty="0" smtClean="0"/>
              <a:t>SMAST II Rm 325</a:t>
            </a:r>
          </a:p>
          <a:p>
            <a:pPr marL="0" indent="0">
              <a:lnSpc>
                <a:spcPct val="110000"/>
              </a:lnSpc>
              <a:spcBef>
                <a:spcPts val="800"/>
              </a:spcBef>
              <a:buFont typeface="Arial"/>
              <a:buNone/>
            </a:pPr>
            <a:endParaRPr lang="en-US" dirty="0" smtClean="0"/>
          </a:p>
          <a:p>
            <a:pPr marL="0" indent="0">
              <a:lnSpc>
                <a:spcPct val="110000"/>
              </a:lnSpc>
              <a:spcBef>
                <a:spcPts val="800"/>
              </a:spcBef>
              <a:buFont typeface="Arial"/>
              <a:buNone/>
            </a:pPr>
            <a:endParaRPr lang="en-US" dirty="0" smtClean="0"/>
          </a:p>
          <a:p>
            <a:pPr marL="0" indent="0">
              <a:lnSpc>
                <a:spcPct val="110000"/>
              </a:lnSpc>
              <a:spcBef>
                <a:spcPts val="800"/>
              </a:spcBef>
              <a:buFont typeface="Arial"/>
              <a:buNone/>
            </a:pPr>
            <a:r>
              <a:rPr lang="en-US" dirty="0" smtClean="0"/>
              <a:t>Office hours: Tuesday afternoons or by appointment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82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participants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</a:t>
            </a:r>
            <a:r>
              <a:rPr lang="en-US" dirty="0"/>
              <a:t>, why, when, what, where:</a:t>
            </a:r>
          </a:p>
          <a:p>
            <a:pPr lvl="1"/>
            <a:r>
              <a:rPr lang="en-US" dirty="0"/>
              <a:t>Degree status</a:t>
            </a:r>
          </a:p>
          <a:p>
            <a:pPr lvl="1"/>
            <a:r>
              <a:rPr lang="en-US" dirty="0"/>
              <a:t>Program</a:t>
            </a:r>
          </a:p>
          <a:p>
            <a:pPr lvl="1"/>
            <a:r>
              <a:rPr lang="en-US" dirty="0"/>
              <a:t>Research interests</a:t>
            </a:r>
          </a:p>
          <a:p>
            <a:pPr lvl="1"/>
            <a:r>
              <a:rPr lang="en-US" dirty="0"/>
              <a:t>Background and </a:t>
            </a:r>
            <a:r>
              <a:rPr lang="en-US" dirty="0" smtClean="0"/>
              <a:t>experience</a:t>
            </a:r>
          </a:p>
          <a:p>
            <a:pPr lvl="1"/>
            <a:endParaRPr lang="en-US" dirty="0"/>
          </a:p>
          <a:p>
            <a:r>
              <a:rPr lang="en-US" dirty="0" smtClean="0"/>
              <a:t>Why </a:t>
            </a:r>
            <a:r>
              <a:rPr lang="en-US" dirty="0"/>
              <a:t>are you taking this class?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17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MAR580 </a:t>
            </a:r>
            <a:r>
              <a:rPr lang="en-US" dirty="0" smtClean="0"/>
              <a:t>course website on </a:t>
            </a:r>
            <a:r>
              <a:rPr lang="en-US" dirty="0" err="1" smtClean="0"/>
              <a:t>myCourses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Syllabus</a:t>
            </a:r>
          </a:p>
          <a:p>
            <a:pPr marL="0" indent="0">
              <a:buNone/>
            </a:pPr>
            <a:r>
              <a:rPr lang="en-US" dirty="0" smtClean="0"/>
              <a:t>Lecture materials</a:t>
            </a:r>
          </a:p>
          <a:p>
            <a:pPr marL="0" indent="0">
              <a:buNone/>
            </a:pPr>
            <a:r>
              <a:rPr lang="en-US" dirty="0" smtClean="0"/>
              <a:t>Readings</a:t>
            </a:r>
          </a:p>
          <a:p>
            <a:pPr marL="0" indent="0">
              <a:buNone/>
            </a:pPr>
            <a:r>
              <a:rPr lang="en-US" dirty="0" smtClean="0"/>
              <a:t>Lab / assignment files</a:t>
            </a:r>
          </a:p>
          <a:p>
            <a:pPr marL="0" indent="0">
              <a:buNone/>
            </a:pPr>
            <a:r>
              <a:rPr lang="en-US" dirty="0" smtClean="0"/>
              <a:t>Assignment </a:t>
            </a:r>
            <a:r>
              <a:rPr lang="en-US" dirty="0" smtClean="0"/>
              <a:t>submission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Is anyone NOT receiving info from </a:t>
            </a:r>
            <a:r>
              <a:rPr lang="en-US" dirty="0" err="1" smtClean="0"/>
              <a:t>myCourses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5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</a:t>
            </a:r>
            <a:r>
              <a:rPr lang="en-US" dirty="0" smtClean="0"/>
              <a:t>Readings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Weekly papers / book chapters.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There are no texts that fully cover the range of topics and material in this class.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Electronic copies (pdfs) of papers and book chapters distributed through course website.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Additional recommended readings also provided each week for further interest…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54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</a:t>
            </a:r>
            <a:r>
              <a:rPr lang="en-US" dirty="0" smtClean="0"/>
              <a:t>Mechanics</a:t>
            </a:r>
            <a:r>
              <a:rPr lang="en-US" dirty="0" smtClean="0"/>
              <a:t>: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Each week: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1. Informal </a:t>
            </a:r>
            <a:r>
              <a:rPr lang="en-US" dirty="0"/>
              <a:t>lecture</a:t>
            </a:r>
          </a:p>
          <a:p>
            <a:pPr marL="0" indent="0">
              <a:buNone/>
            </a:pPr>
            <a:r>
              <a:rPr lang="en-US" dirty="0" smtClean="0"/>
              <a:t>2. Break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3. </a:t>
            </a:r>
            <a:r>
              <a:rPr lang="en-US" dirty="0" smtClean="0"/>
              <a:t>Computer lab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Some probable degree of overlap between </a:t>
            </a:r>
            <a:r>
              <a:rPr lang="en-US" dirty="0" smtClean="0"/>
              <a:t>lecture/lab material.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80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</a:t>
            </a:r>
            <a:r>
              <a:rPr lang="en-US" dirty="0" smtClean="0"/>
              <a:t>Mechanics</a:t>
            </a:r>
            <a:r>
              <a:rPr lang="en-US" dirty="0" smtClean="0"/>
              <a:t>: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Semi-weekly Lab exercise assignments (80%)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Class Project (</a:t>
            </a:r>
            <a:r>
              <a:rPr lang="en-US" dirty="0" smtClean="0"/>
              <a:t>20%)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University </a:t>
            </a:r>
            <a:r>
              <a:rPr lang="en-US" dirty="0"/>
              <a:t>Academic Integrity policy applies: http://</a:t>
            </a:r>
            <a:r>
              <a:rPr lang="en-US" dirty="0" err="1"/>
              <a:t>www.umassd.edu</a:t>
            </a:r>
            <a:r>
              <a:rPr lang="en-US" dirty="0"/>
              <a:t>/</a:t>
            </a:r>
            <a:r>
              <a:rPr lang="en-US" dirty="0" err="1"/>
              <a:t>studentaffairs</a:t>
            </a:r>
            <a:r>
              <a:rPr lang="en-US" dirty="0"/>
              <a:t>/</a:t>
            </a:r>
            <a:r>
              <a:rPr lang="en-US" dirty="0" err="1"/>
              <a:t>studenthandbook</a:t>
            </a:r>
            <a:r>
              <a:rPr lang="en-US" dirty="0"/>
              <a:t>/</a:t>
            </a:r>
            <a:r>
              <a:rPr lang="en-US" dirty="0" err="1"/>
              <a:t>academicregulationsandprocedures</a:t>
            </a:r>
            <a:r>
              <a:rPr lang="en-US" dirty="0"/>
              <a:t>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02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Weekly assignments </a:t>
            </a:r>
            <a:r>
              <a:rPr lang="en-US" dirty="0" smtClean="0"/>
              <a:t>(80%)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Weekly lab exercise. Some of these will be longer requiring additional work, all should be submitted as assignments.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Assignments </a:t>
            </a:r>
            <a:r>
              <a:rPr lang="en-US" dirty="0"/>
              <a:t>are due prior to class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10/100 deducted for each day late.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95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OAA Divider Slide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OAA Title Option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GFAY_Cust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noaa_fisheries_presentation_template_final</Template>
  <TotalTime>1751</TotalTime>
  <Words>1045</Words>
  <Application>Microsoft Office PowerPoint</Application>
  <PresentationFormat>On-screen Show (4:3)</PresentationFormat>
  <Paragraphs>227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Arial Narrow</vt:lpstr>
      <vt:lpstr>Arial Narrow Bold</vt:lpstr>
      <vt:lpstr>Calibri</vt:lpstr>
      <vt:lpstr>Times New Roman</vt:lpstr>
      <vt:lpstr>NOAA Divider Slides</vt:lpstr>
      <vt:lpstr>NOAA Title Options</vt:lpstr>
      <vt:lpstr>GFAY_Custom</vt:lpstr>
      <vt:lpstr>MAR 580: Advanced Population Modeling for Management of Living Marine Resources</vt:lpstr>
      <vt:lpstr>Today’s Outline</vt:lpstr>
      <vt:lpstr>Instructor contact information</vt:lpstr>
      <vt:lpstr>Course participants</vt:lpstr>
      <vt:lpstr>Course materials</vt:lpstr>
      <vt:lpstr>Course Readings</vt:lpstr>
      <vt:lpstr>Course Mechanics: Format</vt:lpstr>
      <vt:lpstr>Course Mechanics: Evaluation</vt:lpstr>
      <vt:lpstr>Weekly assignments (80%)</vt:lpstr>
      <vt:lpstr>Projects (20%)</vt:lpstr>
      <vt:lpstr>Participation, attendance, ethics (40%)</vt:lpstr>
      <vt:lpstr>Literature</vt:lpstr>
      <vt:lpstr>Tips for Critically Reading Literature</vt:lpstr>
      <vt:lpstr>Tips for Critically Reading Literature</vt:lpstr>
      <vt:lpstr>Course objectives</vt:lpstr>
      <vt:lpstr>One main theme throughout course….</vt:lpstr>
      <vt:lpstr>Simplified Schedule</vt:lpstr>
      <vt:lpstr>What is a fishery?</vt:lpstr>
      <vt:lpstr>PowerPoint Presentation</vt:lpstr>
      <vt:lpstr>PowerPoint Presentation</vt:lpstr>
      <vt:lpstr>Why is “ecosystem management” an issue?</vt:lpstr>
      <vt:lpstr>What is Ecosystem Based Fisheries Management?</vt:lpstr>
      <vt:lpstr>What is Ecosystem Based Fisheries Management?</vt:lpstr>
      <vt:lpstr>What is EBFM?</vt:lpstr>
      <vt:lpstr>PowerPoint Presentation</vt:lpstr>
      <vt:lpstr>What does an Ecosystem Approach provide that we can’t get from single-species?</vt:lpstr>
      <vt:lpstr>What is the issue?</vt:lpstr>
      <vt:lpstr>What is EBFM?</vt:lpstr>
      <vt:lpstr>What’s next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mar530:EBFM Lecture 1</dc:title>
  <dc:subject>Introduction, Course Mechanics, What is EBFM? </dc:subject>
  <dc:creator>Gavin Fay</dc:creator>
  <cp:keywords/>
  <dc:description/>
  <cp:lastModifiedBy>Gavin Fay</cp:lastModifiedBy>
  <cp:revision>175</cp:revision>
  <dcterms:created xsi:type="dcterms:W3CDTF">2014-06-04T00:44:42Z</dcterms:created>
  <dcterms:modified xsi:type="dcterms:W3CDTF">2015-07-06T20:19:49Z</dcterms:modified>
  <cp:category/>
</cp:coreProperties>
</file>